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openreview.net/profile?email=arimorcos%40googl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24482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500"/>
              <a:t>How Neural Networks Learn</a:t>
            </a:r>
            <a:endParaRPr sz="4500"/>
          </a:p>
        </p:txBody>
      </p:sp>
      <p:sp>
        <p:nvSpPr>
          <p:cNvPr id="55" name="Shape 55"/>
          <p:cNvSpPr txBox="1"/>
          <p:nvPr>
            <p:ph idx="1" type="subTitle"/>
          </p:nvPr>
        </p:nvSpPr>
        <p:spPr>
          <a:xfrm>
            <a:off x="311700" y="2834125"/>
            <a:ext cx="8520600" cy="118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500"/>
              <a:t>Student: Khoren Petrosyan</a:t>
            </a:r>
            <a:endParaRPr sz="2500"/>
          </a:p>
          <a:p>
            <a:pPr indent="0" lvl="0" marL="0">
              <a:spcBef>
                <a:spcPts val="0"/>
              </a:spcBef>
              <a:spcAft>
                <a:spcPts val="0"/>
              </a:spcAft>
              <a:buNone/>
            </a:pPr>
            <a:r>
              <a:rPr lang="en" sz="2500"/>
              <a:t>Supervisor: Arsen Mamikonyan</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1.</a:t>
            </a:r>
            <a:endParaRPr/>
          </a:p>
        </p:txBody>
      </p:sp>
      <p:sp>
        <p:nvSpPr>
          <p:cNvPr id="110" name="Shape 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Motivation:</a:t>
            </a:r>
            <a:endParaRPr b="1"/>
          </a:p>
          <a:p>
            <a:pPr indent="-342900" lvl="0" marL="457200" marR="0" rtl="0" algn="l">
              <a:lnSpc>
                <a:spcPct val="115000"/>
              </a:lnSpc>
              <a:spcBef>
                <a:spcPts val="1600"/>
              </a:spcBef>
              <a:spcAft>
                <a:spcPts val="0"/>
              </a:spcAft>
              <a:buSzPts val="1800"/>
              <a:buChar char="●"/>
            </a:pPr>
            <a:r>
              <a:rPr lang="en"/>
              <a:t>In this experiment on the example of Feed-Forward Neural Networks on classification task I’ll try to demonstrate how much information a single neuron carries, and how neurons on the next layer “use” that information.</a:t>
            </a:r>
            <a:endParaRPr/>
          </a:p>
          <a:p>
            <a:pPr indent="-342900" lvl="0" marL="457200" marR="0" rtl="0" algn="l">
              <a:lnSpc>
                <a:spcPct val="115000"/>
              </a:lnSpc>
              <a:spcBef>
                <a:spcPts val="0"/>
              </a:spcBef>
              <a:spcAft>
                <a:spcPts val="0"/>
              </a:spcAft>
              <a:buSzPts val="1800"/>
              <a:buChar char="●"/>
            </a:pPr>
            <a:r>
              <a:rPr lang="en"/>
              <a:t>What a particular value of the activation </a:t>
            </a:r>
            <a:r>
              <a:rPr lang="en"/>
              <a:t>function of  a neuron</a:t>
            </a:r>
            <a:r>
              <a:rPr lang="en"/>
              <a:t> “means”</a:t>
            </a:r>
            <a:endParaRPr/>
          </a:p>
          <a:p>
            <a:pPr indent="-342900" lvl="0" marL="457200" marR="0" rtl="0" algn="l">
              <a:lnSpc>
                <a:spcPct val="115000"/>
              </a:lnSpc>
              <a:spcBef>
                <a:spcPts val="0"/>
              </a:spcBef>
              <a:spcAft>
                <a:spcPts val="0"/>
              </a:spcAft>
              <a:buSzPts val="1800"/>
              <a:buChar char="●"/>
            </a:pPr>
            <a:r>
              <a:rPr lang="en"/>
              <a:t>After all neurons exchange information to be able to make predictions, but how exactly?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800"/>
              <a:t>Description:</a:t>
            </a:r>
            <a:endParaRPr b="1" sz="1800"/>
          </a:p>
        </p:txBody>
      </p:sp>
      <p:sp>
        <p:nvSpPr>
          <p:cNvPr id="116" name="Shape 116"/>
          <p:cNvSpPr txBox="1"/>
          <p:nvPr>
            <p:ph idx="1" type="body"/>
          </p:nvPr>
        </p:nvSpPr>
        <p:spPr>
          <a:xfrm>
            <a:off x="311700" y="928475"/>
            <a:ext cx="8520600" cy="4002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In this experiment I visualize the activations of neurons during training.</a:t>
            </a:r>
            <a:endParaRPr/>
          </a:p>
          <a:p>
            <a:pPr indent="-342900" lvl="0" marL="457200" marR="0" rtl="0" algn="l">
              <a:lnSpc>
                <a:spcPct val="115000"/>
              </a:lnSpc>
              <a:spcBef>
                <a:spcPts val="0"/>
              </a:spcBef>
              <a:spcAft>
                <a:spcPts val="0"/>
              </a:spcAft>
              <a:buSzPts val="1800"/>
              <a:buChar char="●"/>
            </a:pPr>
            <a:r>
              <a:rPr lang="en"/>
              <a:t>Two datasets are used, MNIST </a:t>
            </a:r>
            <a:r>
              <a:rPr lang="en"/>
              <a:t>handwritten</a:t>
            </a:r>
            <a:r>
              <a:rPr lang="en"/>
              <a:t> digits dataset and  a fake one</a:t>
            </a:r>
            <a:endParaRPr/>
          </a:p>
          <a:p>
            <a:pPr indent="-342900" lvl="0" marL="457200" marR="0" rtl="0" algn="l">
              <a:lnSpc>
                <a:spcPct val="115000"/>
              </a:lnSpc>
              <a:spcBef>
                <a:spcPts val="0"/>
              </a:spcBef>
              <a:spcAft>
                <a:spcPts val="0"/>
              </a:spcAft>
              <a:buSzPts val="1800"/>
              <a:buChar char="●"/>
            </a:pPr>
            <a:r>
              <a:rPr lang="en"/>
              <a:t>Fake dataset is a (100,100) matrix of random numbers drawn </a:t>
            </a:r>
            <a:r>
              <a:rPr lang="en"/>
              <a:t>from</a:t>
            </a:r>
            <a:r>
              <a:rPr lang="en"/>
              <a:t> uniform distribution</a:t>
            </a:r>
            <a:endParaRPr/>
          </a:p>
          <a:p>
            <a:pPr indent="-342900" lvl="0" marL="457200" marR="0" rtl="0" algn="l">
              <a:lnSpc>
                <a:spcPct val="115000"/>
              </a:lnSpc>
              <a:spcBef>
                <a:spcPts val="0"/>
              </a:spcBef>
              <a:spcAft>
                <a:spcPts val="0"/>
              </a:spcAft>
              <a:buSzPts val="1800"/>
              <a:buChar char="●"/>
            </a:pPr>
            <a:r>
              <a:rPr lang="en"/>
              <a:t>Fake dataset is used as a </a:t>
            </a:r>
            <a:r>
              <a:rPr lang="en"/>
              <a:t>control</a:t>
            </a:r>
            <a:r>
              <a:rPr lang="en"/>
              <a:t> test to be sure that findings are not specific to MNIST only.</a:t>
            </a:r>
            <a:endParaRPr/>
          </a:p>
          <a:p>
            <a:pPr indent="-342900" lvl="0" marL="457200" marR="0" rtl="0" algn="l">
              <a:lnSpc>
                <a:spcPct val="115000"/>
              </a:lnSpc>
              <a:spcBef>
                <a:spcPts val="0"/>
              </a:spcBef>
              <a:spcAft>
                <a:spcPts val="0"/>
              </a:spcAft>
              <a:buSzPts val="1800"/>
              <a:buChar char="●"/>
            </a:pPr>
            <a:r>
              <a:rPr lang="en"/>
              <a:t>During experiment, activation values of </a:t>
            </a:r>
            <a:r>
              <a:rPr lang="en"/>
              <a:t>intermediate</a:t>
            </a:r>
            <a:r>
              <a:rPr lang="en"/>
              <a:t> layers of NN are extracted and plotted as points with values generated by inputs of the same class drawn in the same color.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02975"/>
            <a:ext cx="8520600" cy="486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Activation </a:t>
            </a:r>
            <a:r>
              <a:rPr lang="en"/>
              <a:t>visualization</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sz="1000"/>
              <a:t>X axis is the value of the activation of the neuron, when 500 examples are passed through the network</a:t>
            </a:r>
            <a:endParaRPr sz="1000"/>
          </a:p>
          <a:p>
            <a:pPr indent="0" lvl="0" marL="0">
              <a:spcBef>
                <a:spcPts val="0"/>
              </a:spcBef>
              <a:spcAft>
                <a:spcPts val="0"/>
              </a:spcAft>
              <a:buNone/>
            </a:pPr>
            <a:r>
              <a:rPr lang="en" sz="1000"/>
              <a:t>Y axis is auxiliary and used only for better visualization</a:t>
            </a:r>
            <a:endParaRPr sz="1000"/>
          </a:p>
        </p:txBody>
      </p:sp>
      <p:pic>
        <p:nvPicPr>
          <p:cNvPr id="122" name="Shape 122"/>
          <p:cNvPicPr preferRelativeResize="0"/>
          <p:nvPr/>
        </p:nvPicPr>
        <p:blipFill>
          <a:blip r:embed="rId3">
            <a:alphaModFix/>
          </a:blip>
          <a:stretch>
            <a:fillRect/>
          </a:stretch>
        </p:blipFill>
        <p:spPr>
          <a:xfrm>
            <a:off x="459350" y="1034450"/>
            <a:ext cx="8289551" cy="331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idx="1" type="body"/>
          </p:nvPr>
        </p:nvSpPr>
        <p:spPr>
          <a:xfrm>
            <a:off x="311700" y="672350"/>
            <a:ext cx="8520600" cy="389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we can see, at</a:t>
            </a:r>
            <a:r>
              <a:rPr lang="en"/>
              <a:t> first activations are random and overlapping for both classes, as this activations are only influenced by the initial weight initializations. But over time they start to split. In this example I’m using a tanh activation </a:t>
            </a:r>
            <a:r>
              <a:rPr lang="en"/>
              <a:t>function</a:t>
            </a:r>
            <a:r>
              <a:rPr lang="en"/>
              <a:t> (easier to visualise and explain) so the neural network starts to separate the activation values of two classes, with one class </a:t>
            </a:r>
            <a:r>
              <a:rPr lang="en"/>
              <a:t>approaching</a:t>
            </a:r>
            <a:r>
              <a:rPr lang="en"/>
              <a:t> to -1 and another one to 1.</a:t>
            </a:r>
            <a:endParaRPr/>
          </a:p>
          <a:p>
            <a:pPr indent="0" lvl="0" marL="0">
              <a:spcBef>
                <a:spcPts val="1600"/>
              </a:spcBef>
              <a:spcAft>
                <a:spcPts val="0"/>
              </a:spcAft>
              <a:buNone/>
            </a:pPr>
            <a:r>
              <a:rPr lang="en"/>
              <a:t>Note that activations of the same class don’t </a:t>
            </a:r>
            <a:r>
              <a:rPr lang="en"/>
              <a:t>necessarily</a:t>
            </a:r>
            <a:r>
              <a:rPr lang="en"/>
              <a:t> </a:t>
            </a:r>
            <a:r>
              <a:rPr lang="en"/>
              <a:t>approach</a:t>
            </a:r>
            <a:r>
              <a:rPr lang="en"/>
              <a:t> the same side (first two neurons on the first layer).</a:t>
            </a:r>
            <a:endParaRPr/>
          </a:p>
          <a:p>
            <a:pPr indent="0" lvl="0" marL="0">
              <a:spcBef>
                <a:spcPts val="1600"/>
              </a:spcBef>
              <a:spcAft>
                <a:spcPts val="1600"/>
              </a:spcAft>
              <a:buNone/>
            </a:pPr>
            <a:r>
              <a:rPr lang="en"/>
              <a:t>Note also that neuron on layers closer to the input separate activations less </a:t>
            </a:r>
            <a:r>
              <a:rPr lang="en"/>
              <a:t>than</a:t>
            </a:r>
            <a:r>
              <a:rPr lang="en"/>
              <a:t> the ones closer to the output layer. This is due to the vanishing </a:t>
            </a:r>
            <a:r>
              <a:rPr lang="en"/>
              <a:t>gradient</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With random data the same effect is present</a:t>
            </a:r>
            <a:endParaRPr/>
          </a:p>
        </p:txBody>
      </p:sp>
      <p:pic>
        <p:nvPicPr>
          <p:cNvPr id="133" name="Shape 133"/>
          <p:cNvPicPr preferRelativeResize="0"/>
          <p:nvPr/>
        </p:nvPicPr>
        <p:blipFill>
          <a:blip r:embed="rId3">
            <a:alphaModFix/>
          </a:blip>
          <a:stretch>
            <a:fillRect/>
          </a:stretch>
        </p:blipFill>
        <p:spPr>
          <a:xfrm>
            <a:off x="1515225" y="1091100"/>
            <a:ext cx="6113559" cy="3820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229500"/>
            <a:ext cx="8520600" cy="7260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en" sz="1900"/>
              <a:t>What will happen with more than 2 classes?</a:t>
            </a:r>
            <a:endParaRPr b="1" sz="1900"/>
          </a:p>
          <a:p>
            <a:pPr indent="0" lvl="0" marL="0" algn="ctr">
              <a:spcBef>
                <a:spcPts val="0"/>
              </a:spcBef>
              <a:spcAft>
                <a:spcPts val="0"/>
              </a:spcAft>
              <a:buNone/>
            </a:pPr>
            <a:r>
              <a:rPr b="1" lang="en" sz="1900"/>
              <a:t>The same, but now groups of classes are separated</a:t>
            </a:r>
            <a:endParaRPr b="1" sz="1900"/>
          </a:p>
        </p:txBody>
      </p:sp>
      <p:pic>
        <p:nvPicPr>
          <p:cNvPr id="139" name="Shape 139"/>
          <p:cNvPicPr preferRelativeResize="0"/>
          <p:nvPr/>
        </p:nvPicPr>
        <p:blipFill>
          <a:blip r:embed="rId3">
            <a:alphaModFix/>
          </a:blip>
          <a:stretch>
            <a:fillRect/>
          </a:stretch>
        </p:blipFill>
        <p:spPr>
          <a:xfrm>
            <a:off x="1336000" y="1036075"/>
            <a:ext cx="6472000" cy="388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
        <p:nvSpPr>
          <p:cNvPr id="145" name="Shape 145"/>
          <p:cNvSpPr txBox="1"/>
          <p:nvPr>
            <p:ph idx="1" type="body"/>
          </p:nvPr>
        </p:nvSpPr>
        <p:spPr>
          <a:xfrm>
            <a:off x="311700" y="941050"/>
            <a:ext cx="8520600" cy="398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500"/>
              <a:t>From the </a:t>
            </a:r>
            <a:r>
              <a:rPr lang="en" sz="1500"/>
              <a:t>activation</a:t>
            </a:r>
            <a:r>
              <a:rPr lang="en" sz="1500"/>
              <a:t> </a:t>
            </a:r>
            <a:r>
              <a:rPr lang="en" sz="1500"/>
              <a:t>visualizations</a:t>
            </a:r>
            <a:r>
              <a:rPr lang="en" sz="1500"/>
              <a:t> we can see, that during training Neural Networks try to separate class dependent activations. With more then two classes this mean that a subgroup of classes are “thrown” on one side of the activation and the rest on the other.</a:t>
            </a:r>
            <a:endParaRPr sz="1500"/>
          </a:p>
          <a:p>
            <a:pPr indent="0" lvl="0" marL="0">
              <a:spcBef>
                <a:spcPts val="1600"/>
              </a:spcBef>
              <a:spcAft>
                <a:spcPts val="0"/>
              </a:spcAft>
              <a:buNone/>
            </a:pPr>
            <a:r>
              <a:rPr b="1" i="1" lang="en" sz="1500"/>
              <a:t>Very Important implications:</a:t>
            </a:r>
            <a:r>
              <a:rPr lang="en" sz="1500"/>
              <a:t> </a:t>
            </a:r>
            <a:endParaRPr sz="1500"/>
          </a:p>
          <a:p>
            <a:pPr indent="-323850" lvl="0" marL="457200" rtl="0">
              <a:spcBef>
                <a:spcPts val="1600"/>
              </a:spcBef>
              <a:spcAft>
                <a:spcPts val="0"/>
              </a:spcAft>
              <a:buSzPts val="1500"/>
              <a:buChar char="●"/>
            </a:pPr>
            <a:r>
              <a:rPr lang="en" sz="1500"/>
              <a:t>This means that </a:t>
            </a:r>
            <a:r>
              <a:rPr lang="en" sz="1500"/>
              <a:t>activation</a:t>
            </a:r>
            <a:r>
              <a:rPr lang="en" sz="1500"/>
              <a:t> values of neurons can have meaningful interpretation : activation value, depending on what side of it falls, can indicate that the input belong to one of the classes that activate on that side. This information is later picked up by the next layer. </a:t>
            </a:r>
            <a:endParaRPr sz="1500"/>
          </a:p>
          <a:p>
            <a:pPr indent="-323850" lvl="0" marL="457200" rtl="0">
              <a:spcBef>
                <a:spcPts val="0"/>
              </a:spcBef>
              <a:spcAft>
                <a:spcPts val="0"/>
              </a:spcAft>
              <a:buSzPts val="1500"/>
              <a:buChar char="●"/>
            </a:pPr>
            <a:r>
              <a:rPr lang="en" sz="1500"/>
              <a:t>O</a:t>
            </a:r>
            <a:r>
              <a:rPr lang="en" sz="1500"/>
              <a:t>ver layers, the variation decreases, which is natural, given that we want the class conditional variation to be 0 at last layer.</a:t>
            </a:r>
            <a:endParaRPr sz="1500"/>
          </a:p>
          <a:p>
            <a:pPr indent="-323850" lvl="0" marL="457200" rtl="0">
              <a:spcBef>
                <a:spcPts val="0"/>
              </a:spcBef>
              <a:spcAft>
                <a:spcPts val="0"/>
              </a:spcAft>
              <a:buSzPts val="1500"/>
              <a:buChar char="●"/>
            </a:pPr>
            <a:r>
              <a:rPr lang="en" sz="1500"/>
              <a:t>The more the number of layer, the more gradual the decrease in variance and flexibility </a:t>
            </a:r>
            <a:endParaRPr sz="1500"/>
          </a:p>
          <a:p>
            <a:pPr indent="-323850" lvl="0" marL="457200" rtl="0">
              <a:spcBef>
                <a:spcPts val="0"/>
              </a:spcBef>
              <a:spcAft>
                <a:spcPts val="0"/>
              </a:spcAft>
              <a:buSzPts val="1500"/>
              <a:buChar char="●"/>
            </a:pPr>
            <a:r>
              <a:rPr lang="en" sz="1500"/>
              <a:t>N</a:t>
            </a:r>
            <a:r>
              <a:rPr lang="en" sz="1500"/>
              <a:t>eurons are all doing the same thing. They try to split class conditional </a:t>
            </a:r>
            <a:r>
              <a:rPr lang="en" sz="1500"/>
              <a:t>activation</a:t>
            </a:r>
            <a:r>
              <a:rPr lang="en" sz="1500"/>
              <a:t>.</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2:</a:t>
            </a:r>
            <a:endParaRPr/>
          </a:p>
        </p:txBody>
      </p:sp>
      <p:sp>
        <p:nvSpPr>
          <p:cNvPr id="151" name="Shape 151"/>
          <p:cNvSpPr txBox="1"/>
          <p:nvPr>
            <p:ph idx="1" type="body"/>
          </p:nvPr>
        </p:nvSpPr>
        <p:spPr>
          <a:xfrm>
            <a:off x="311700" y="1382350"/>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Motivation: as I indicated on the previously, neurons try to split class conditional activations, hence the next layer of neurons maybe remembers it to help itself split the </a:t>
            </a:r>
            <a:r>
              <a:rPr lang="en">
                <a:solidFill>
                  <a:schemeClr val="dk1"/>
                </a:solidFill>
              </a:rPr>
              <a:t>activations</a:t>
            </a:r>
            <a:r>
              <a:rPr lang="en">
                <a:solidFill>
                  <a:schemeClr val="dk1"/>
                </a:solidFill>
              </a:rPr>
              <a:t> even further (but not </a:t>
            </a:r>
            <a:r>
              <a:rPr lang="en">
                <a:solidFill>
                  <a:schemeClr val="dk1"/>
                </a:solidFill>
              </a:rPr>
              <a:t>necessarily</a:t>
            </a:r>
            <a:r>
              <a:rPr lang="en">
                <a:solidFill>
                  <a:schemeClr val="dk1"/>
                </a:solidFill>
              </a:rPr>
              <a:t> the same way). </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This means that for a neural network, a class is just a specific activation pattern : a pattern of -1s and 1s in our example with tanh.</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Description:</a:t>
            </a:r>
            <a:endParaRPr sz="1800"/>
          </a:p>
        </p:txBody>
      </p:sp>
      <p:sp>
        <p:nvSpPr>
          <p:cNvPr id="157" name="Shape 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Let’s prove this by extracting the activation pattern of a certain class and then </a:t>
            </a:r>
            <a:r>
              <a:rPr lang="en"/>
              <a:t>gradually</a:t>
            </a:r>
            <a:r>
              <a:rPr lang="en"/>
              <a:t> changing it. If we have 2 classes, and if our intuition that a class is an </a:t>
            </a:r>
            <a:r>
              <a:rPr lang="en"/>
              <a:t>activation</a:t>
            </a:r>
            <a:r>
              <a:rPr lang="en"/>
              <a:t> pattern of -1s and 1 is correct, then we can extract the pattern of activation of one class and </a:t>
            </a:r>
            <a:r>
              <a:rPr lang="en"/>
              <a:t>flip</a:t>
            </a:r>
            <a:r>
              <a:rPr lang="en"/>
              <a:t> its sign neuron by neuron and network must change it </a:t>
            </a:r>
            <a:r>
              <a:rPr lang="en"/>
              <a:t>prediction</a:t>
            </a:r>
            <a:r>
              <a:rPr lang="en"/>
              <a:t> over time.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Pattern </a:t>
            </a:r>
            <a:r>
              <a:rPr lang="en"/>
              <a:t>flipping</a:t>
            </a:r>
            <a:r>
              <a:rPr lang="en"/>
              <a:t> </a:t>
            </a:r>
            <a:endParaRPr/>
          </a:p>
        </p:txBody>
      </p:sp>
      <p:pic>
        <p:nvPicPr>
          <p:cNvPr id="163" name="Shape 163"/>
          <p:cNvPicPr preferRelativeResize="0"/>
          <p:nvPr/>
        </p:nvPicPr>
        <p:blipFill>
          <a:blip r:embed="rId3">
            <a:alphaModFix/>
          </a:blip>
          <a:stretch>
            <a:fillRect/>
          </a:stretch>
        </p:blipFill>
        <p:spPr>
          <a:xfrm>
            <a:off x="477450" y="1023525"/>
            <a:ext cx="7151600" cy="367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Thesis motivation</a:t>
            </a:r>
            <a:endParaRPr b="1"/>
          </a:p>
        </p:txBody>
      </p:sp>
      <p:sp>
        <p:nvSpPr>
          <p:cNvPr id="61" name="Shape 61"/>
          <p:cNvSpPr txBox="1"/>
          <p:nvPr>
            <p:ph idx="1" type="body"/>
          </p:nvPr>
        </p:nvSpPr>
        <p:spPr>
          <a:xfrm>
            <a:off x="311700" y="12439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Neural Netw</a:t>
            </a:r>
            <a:r>
              <a:rPr lang="en"/>
              <a:t>ork are very powerful tools in Machine Learning, but not much is understood about the way they work</a:t>
            </a:r>
            <a:endParaRPr/>
          </a:p>
          <a:p>
            <a:pPr indent="-342900" lvl="0" marL="457200" marR="0" rtl="0" algn="l">
              <a:lnSpc>
                <a:spcPct val="115000"/>
              </a:lnSpc>
              <a:spcBef>
                <a:spcPts val="0"/>
              </a:spcBef>
              <a:spcAft>
                <a:spcPts val="0"/>
              </a:spcAft>
              <a:buSzPts val="1800"/>
              <a:buChar char="●"/>
            </a:pPr>
            <a:r>
              <a:rPr lang="en"/>
              <a:t>A lot of </a:t>
            </a:r>
            <a:r>
              <a:rPr lang="en"/>
              <a:t>mistrust is present</a:t>
            </a:r>
            <a:r>
              <a:rPr lang="en"/>
              <a:t> because NNs are viewed as black-box methods</a:t>
            </a:r>
            <a:endParaRPr/>
          </a:p>
          <a:p>
            <a:pPr indent="-342900" lvl="0" marL="457200" marR="0" rtl="0" algn="l">
              <a:lnSpc>
                <a:spcPct val="115000"/>
              </a:lnSpc>
              <a:spcBef>
                <a:spcPts val="0"/>
              </a:spcBef>
              <a:spcAft>
                <a:spcPts val="0"/>
              </a:spcAft>
              <a:buSzPts val="1800"/>
              <a:buChar char="●"/>
            </a:pPr>
            <a:r>
              <a:rPr lang="en"/>
              <a:t>The public questions if these methods can be used for purposes as serious as </a:t>
            </a:r>
            <a:r>
              <a:rPr lang="en"/>
              <a:t>autonomous</a:t>
            </a:r>
            <a:r>
              <a:rPr lang="en"/>
              <a:t> cars, </a:t>
            </a:r>
            <a:r>
              <a:rPr lang="en"/>
              <a:t>deciding</a:t>
            </a:r>
            <a:r>
              <a:rPr lang="en"/>
              <a:t> jail sentence, or loan credibility</a:t>
            </a:r>
            <a:endParaRPr/>
          </a:p>
          <a:p>
            <a:pPr indent="-342900" lvl="0" marL="457200" marR="0" rtl="0" algn="l">
              <a:lnSpc>
                <a:spcPct val="115000"/>
              </a:lnSpc>
              <a:spcBef>
                <a:spcPts val="0"/>
              </a:spcBef>
              <a:spcAft>
                <a:spcPts val="0"/>
              </a:spcAft>
              <a:buSzPts val="1800"/>
              <a:buChar char="●"/>
            </a:pPr>
            <a:r>
              <a:rPr lang="en"/>
              <a:t>Hard to explain and even know why and when NN can learn </a:t>
            </a:r>
            <a:endParaRPr/>
          </a:p>
          <a:p>
            <a:pPr indent="-342900" lvl="0" marL="457200" marR="0" rtl="0" algn="l">
              <a:lnSpc>
                <a:spcPct val="115000"/>
              </a:lnSpc>
              <a:spcBef>
                <a:spcPts val="0"/>
              </a:spcBef>
              <a:spcAft>
                <a:spcPts val="0"/>
              </a:spcAft>
              <a:buSzPts val="1800"/>
              <a:buChar char="●"/>
            </a:pPr>
            <a:r>
              <a:rPr lang="en"/>
              <a:t>As a result a lot of unexplained phenomenon (On the importance of single directions for generalization - </a:t>
            </a:r>
            <a:r>
              <a:rPr lang="en">
                <a:uFill>
                  <a:noFill/>
                </a:uFill>
                <a:hlinkClick r:id="rId3"/>
              </a:rPr>
              <a:t>Ari S. Morcos</a:t>
            </a:r>
            <a:r>
              <a:rPr lang="en"/>
              <a:t> et. al)</a:t>
            </a:r>
            <a:endParaRPr/>
          </a:p>
          <a:p>
            <a:pPr indent="-342900" lvl="0" marL="457200" marR="0" rtl="0" algn="l">
              <a:lnSpc>
                <a:spcPct val="115000"/>
              </a:lnSpc>
              <a:spcBef>
                <a:spcPts val="0"/>
              </a:spcBef>
              <a:spcAft>
                <a:spcPts val="0"/>
              </a:spcAft>
              <a:buSzPts val="1800"/>
              <a:buChar char="●"/>
            </a:pPr>
            <a:r>
              <a:rPr lang="en"/>
              <a:t>Hard to have informed intuition of how and what will work on NNs (like new activation functions)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sz="1800"/>
              <a:t>Explanation:</a:t>
            </a:r>
            <a:endParaRPr b="1" i="1" sz="1800"/>
          </a:p>
        </p:txBody>
      </p:sp>
      <p:sp>
        <p:nvSpPr>
          <p:cNvPr id="169" name="Shape 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chemeClr val="dk1"/>
                </a:solidFill>
              </a:rPr>
              <a:t>As we can see, network predicts the class to be zero with very high probability until around 200 out of 500 neuron activations are flipped, then it decreases reaching 0.5 probability (uncertainty level) when around half the activations are flipped. </a:t>
            </a:r>
            <a:endParaRPr>
              <a:solidFill>
                <a:srgbClr val="000000"/>
              </a:solidFill>
            </a:endParaRPr>
          </a:p>
          <a:p>
            <a:pPr indent="0" lvl="0" marL="0" rtl="0">
              <a:lnSpc>
                <a:spcPct val="100000"/>
              </a:lnSpc>
              <a:spcBef>
                <a:spcPts val="0"/>
              </a:spcBef>
              <a:spcAft>
                <a:spcPts val="0"/>
              </a:spcAft>
              <a:buNone/>
            </a:pPr>
            <a:r>
              <a:rPr lang="en">
                <a:solidFill>
                  <a:schemeClr val="dk1"/>
                </a:solidFill>
              </a:rPr>
              <a:t>As the plot suggests, the decision boundary for belonging to one class or the other is at about 500/2 filed signes. So as we change the signs in from the "ideal" case for one class, neural network gradually starts to increase the probability of the other class.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3:</a:t>
            </a:r>
            <a:endParaRPr/>
          </a:p>
        </p:txBody>
      </p:sp>
      <p:sp>
        <p:nvSpPr>
          <p:cNvPr id="175" name="Shape 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i="1" lang="en">
                <a:solidFill>
                  <a:schemeClr val="dk1"/>
                </a:solidFill>
              </a:rPr>
              <a:t>Motivation:</a:t>
            </a:r>
            <a:r>
              <a:rPr lang="en">
                <a:solidFill>
                  <a:schemeClr val="dk1"/>
                </a:solidFill>
              </a:rPr>
              <a:t> A lot became clear about neural networks from previous paragraphs, but saying that neural networks using Backpropagation algorithm optimize their weights by converging to the local  vector that splits class activation is not an intuitive explanation. In this and next experiment I try to give more and better visual clues to understand how exactly everything happens in a more intuitive manner.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Neural Network is just a multilayer, interconnected </a:t>
            </a:r>
            <a:r>
              <a:rPr lang="en"/>
              <a:t>logistic</a:t>
            </a:r>
            <a:r>
              <a:rPr lang="en"/>
              <a:t> regression</a:t>
            </a:r>
            <a:endParaRPr/>
          </a:p>
        </p:txBody>
      </p:sp>
      <p:sp>
        <p:nvSpPr>
          <p:cNvPr id="181" name="Shape 181"/>
          <p:cNvSpPr txBox="1"/>
          <p:nvPr>
            <p:ph idx="1" type="body"/>
          </p:nvPr>
        </p:nvSpPr>
        <p:spPr>
          <a:xfrm>
            <a:off x="311700" y="1795925"/>
            <a:ext cx="8520600" cy="277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a:t>
            </a:r>
            <a:r>
              <a:rPr lang="en"/>
              <a:t>  has long been known that when one applies logistic regression (which is in fact a one layer Feed Forward Neural Network - without hidden layer) to MNIST and then visualize weights corresponding to each class, the plots look roughly like a template visually very similar to the pictures in that class. </a:t>
            </a:r>
            <a:endParaRPr sz="1200">
              <a:solidFill>
                <a:srgbClr val="000000"/>
              </a:solidFill>
            </a:endParaRPr>
          </a:p>
          <a:p>
            <a:pPr indent="0" lvl="0" marL="0">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963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Visualization</a:t>
            </a:r>
            <a:r>
              <a:rPr lang="en"/>
              <a:t> of weights logistic regression learned on MNIST </a:t>
            </a:r>
            <a:endParaRPr/>
          </a:p>
        </p:txBody>
      </p:sp>
      <p:pic>
        <p:nvPicPr>
          <p:cNvPr id="187" name="Shape 187"/>
          <p:cNvPicPr preferRelativeResize="0"/>
          <p:nvPr/>
        </p:nvPicPr>
        <p:blipFill>
          <a:blip r:embed="rId3">
            <a:alphaModFix/>
          </a:blip>
          <a:stretch>
            <a:fillRect/>
          </a:stretch>
        </p:blipFill>
        <p:spPr>
          <a:xfrm>
            <a:off x="1600200" y="1632225"/>
            <a:ext cx="5943600" cy="271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a:t>
            </a:r>
            <a:r>
              <a:rPr lang="en"/>
              <a:t> arises</a:t>
            </a:r>
            <a:endParaRPr/>
          </a:p>
        </p:txBody>
      </p:sp>
      <p:sp>
        <p:nvSpPr>
          <p:cNvPr id="193" name="Shape 1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One can clearly (or less so) see contours of digits, as if logistic regression learned a template for each class. But this change when we do the same with neural networks. </a:t>
            </a:r>
            <a:endParaRPr>
              <a:solidFill>
                <a:schemeClr val="dk1"/>
              </a:solidFill>
            </a:endParaRPr>
          </a:p>
          <a:p>
            <a:pPr indent="0" lvl="0" marL="0" rtl="0">
              <a:spcBef>
                <a:spcPts val="0"/>
              </a:spcBef>
              <a:spcAft>
                <a:spcPts val="0"/>
              </a:spcAft>
              <a:buNone/>
            </a:pPr>
            <a:r>
              <a:rPr lang="en">
                <a:solidFill>
                  <a:schemeClr val="dk1"/>
                </a:solidFill>
              </a:rPr>
              <a:t>Let’s do the same visualization for a neural network.</a:t>
            </a:r>
            <a:endParaRPr>
              <a:solidFill>
                <a:schemeClr val="dk1"/>
              </a:solidFill>
            </a:endParaRPr>
          </a:p>
          <a:p>
            <a:pPr indent="0" lvl="0" marL="0">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Visualisation</a:t>
            </a:r>
            <a:r>
              <a:rPr lang="en"/>
              <a:t> of the weights of the first hidden layer</a:t>
            </a:r>
            <a:endParaRPr/>
          </a:p>
        </p:txBody>
      </p:sp>
      <p:pic>
        <p:nvPicPr>
          <p:cNvPr id="199" name="Shape 199"/>
          <p:cNvPicPr preferRelativeResize="0"/>
          <p:nvPr/>
        </p:nvPicPr>
        <p:blipFill>
          <a:blip r:embed="rId3">
            <a:alphaModFix/>
          </a:blip>
          <a:stretch>
            <a:fillRect/>
          </a:stretch>
        </p:blipFill>
        <p:spPr>
          <a:xfrm>
            <a:off x="2356750" y="1168575"/>
            <a:ext cx="3698999" cy="3606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Maybe NNs do something smarter then?</a:t>
            </a:r>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Because of that many believed that Neural Networks are doing something smarter maybe. Maybe they learn global features like edges and loops instead of just constructing a template of the class. </a:t>
            </a:r>
            <a:endParaRPr>
              <a:solidFill>
                <a:schemeClr val="dk1"/>
              </a:solidFill>
            </a:endParaRPr>
          </a:p>
          <a:p>
            <a:pPr indent="0" lvl="0" marL="0" rtl="0">
              <a:spcBef>
                <a:spcPts val="0"/>
              </a:spcBef>
              <a:spcAft>
                <a:spcPts val="0"/>
              </a:spcAft>
              <a:buNone/>
            </a:pPr>
            <a:r>
              <a:rPr lang="en">
                <a:solidFill>
                  <a:schemeClr val="dk1"/>
                </a:solidFill>
              </a:rPr>
              <a:t>This is not true tough, Neural Networks create class templates themselves too, but the create a joint template.</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3:</a:t>
            </a:r>
            <a:endParaRPr/>
          </a:p>
        </p:txBody>
      </p:sp>
      <p:sp>
        <p:nvSpPr>
          <p:cNvPr id="211" name="Shape 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a:t>Motivation</a:t>
            </a:r>
            <a:r>
              <a:rPr b="1" i="1" lang="en"/>
              <a:t>:</a:t>
            </a:r>
            <a:r>
              <a:rPr lang="en"/>
              <a:t> explain why NNs don’t do (they actually do) </a:t>
            </a:r>
            <a:r>
              <a:rPr lang="en"/>
              <a:t>template</a:t>
            </a:r>
            <a:r>
              <a:rPr lang="en"/>
              <a:t> matching.</a:t>
            </a:r>
            <a:endParaRPr/>
          </a:p>
          <a:p>
            <a:pPr indent="0" lvl="0" marL="0">
              <a:spcBef>
                <a:spcPts val="1600"/>
              </a:spcBef>
              <a:spcAft>
                <a:spcPts val="1600"/>
              </a:spcAft>
              <a:buNone/>
            </a:pPr>
            <a:r>
              <a:rPr b="1" i="1" lang="en"/>
              <a:t>Description: </a:t>
            </a:r>
            <a:r>
              <a:rPr lang="en"/>
              <a:t>let’s do the same, but now </a:t>
            </a:r>
            <a:r>
              <a:rPr lang="en"/>
              <a:t>divide</a:t>
            </a:r>
            <a:r>
              <a:rPr lang="en"/>
              <a:t> the inputs by a big </a:t>
            </a:r>
            <a:r>
              <a:rPr lang="en"/>
              <a:t>number like 100000</a:t>
            </a:r>
            <a:r>
              <a:rPr lang="en"/>
              <a:t>, and make the same visualization again. I’ll explain the dividing later.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after dividing input by a big </a:t>
            </a:r>
            <a:r>
              <a:rPr lang="en"/>
              <a:t>number</a:t>
            </a:r>
            <a:endParaRPr/>
          </a:p>
        </p:txBody>
      </p:sp>
      <p:pic>
        <p:nvPicPr>
          <p:cNvPr id="217" name="Shape 217"/>
          <p:cNvPicPr preferRelativeResize="0"/>
          <p:nvPr/>
        </p:nvPicPr>
        <p:blipFill>
          <a:blip r:embed="rId3">
            <a:alphaModFix/>
          </a:blip>
          <a:stretch>
            <a:fillRect/>
          </a:stretch>
        </p:blipFill>
        <p:spPr>
          <a:xfrm>
            <a:off x="2612625" y="1091100"/>
            <a:ext cx="3918739"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Explanation:</a:t>
            </a:r>
            <a:endParaRPr/>
          </a:p>
        </p:txBody>
      </p:sp>
      <p:sp>
        <p:nvSpPr>
          <p:cNvPr id="223" name="Shape 2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Division</a:t>
            </a:r>
            <a:r>
              <a:rPr lang="en">
                <a:solidFill>
                  <a:schemeClr val="dk1"/>
                </a:solidFill>
              </a:rPr>
              <a:t> changed everything. It turns out the </a:t>
            </a:r>
            <a:r>
              <a:rPr lang="en">
                <a:solidFill>
                  <a:schemeClr val="dk1"/>
                </a:solidFill>
              </a:rPr>
              <a:t>changes</a:t>
            </a:r>
            <a:r>
              <a:rPr lang="en">
                <a:solidFill>
                  <a:schemeClr val="dk1"/>
                </a:solidFill>
              </a:rPr>
              <a:t> in weights were very subtle, and we had to </a:t>
            </a:r>
            <a:r>
              <a:rPr lang="en">
                <a:solidFill>
                  <a:schemeClr val="dk1"/>
                </a:solidFill>
              </a:rPr>
              <a:t>divide</a:t>
            </a:r>
            <a:r>
              <a:rPr lang="en">
                <a:solidFill>
                  <a:schemeClr val="dk1"/>
                </a:solidFill>
              </a:rPr>
              <a:t> the input by a large number to force the weights to grow bigger for us to notice.</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As you can see it just created a "joint template" for both classes. This looks very similar to the scatter plot of pixel values above. It's easy to notice that weight matrices differ by sign and (7 with one sign and 9 with another, roughly equal number).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Choice of the </a:t>
            </a:r>
            <a:r>
              <a:rPr lang="en"/>
              <a:t>type</a:t>
            </a:r>
            <a:r>
              <a:rPr lang="en"/>
              <a:t> of the Neural Network</a:t>
            </a:r>
            <a:endParaRPr/>
          </a:p>
        </p:txBody>
      </p:sp>
      <p:sp>
        <p:nvSpPr>
          <p:cNvPr id="67" name="Shape 67"/>
          <p:cNvSpPr txBox="1"/>
          <p:nvPr>
            <p:ph idx="1" type="body"/>
          </p:nvPr>
        </p:nvSpPr>
        <p:spPr>
          <a:xfrm>
            <a:off x="311700" y="1580025"/>
            <a:ext cx="8520600" cy="298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 choose to examine Feed Forward Neural Networks in this thesis, because ideas and principles of these networks are at the core of all other types networks with some modifications.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Explanation continued:</a:t>
            </a:r>
            <a:endParaRPr/>
          </a:p>
        </p:txBody>
      </p:sp>
      <p:sp>
        <p:nvSpPr>
          <p:cNvPr id="229" name="Shape 2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chemeClr val="dk1"/>
                </a:solidFill>
              </a:rPr>
              <a:t>What happened is that the network learned which pixels are most likely to belong to which class, and created a joint template for those, but as we’ve seen from Experiment 1 network tries to separate class conditional activations, so in a given template, if the regions that belong to 0s are drawn with black (have negative values), then the regions belonging to 1s will always have the opposite color. </a:t>
            </a:r>
            <a:endParaRPr>
              <a:solidFill>
                <a:schemeClr val="dk1"/>
              </a:solidFill>
            </a:endParaRPr>
          </a:p>
          <a:p>
            <a:pPr indent="0" lvl="0" marL="0">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Experim</a:t>
            </a:r>
            <a:r>
              <a:rPr lang="en"/>
              <a:t>ent 4.</a:t>
            </a:r>
            <a:endParaRPr/>
          </a:p>
          <a:p>
            <a:pPr indent="0" lvl="0" marL="0">
              <a:spcBef>
                <a:spcPts val="0"/>
              </a:spcBef>
              <a:spcAft>
                <a:spcPts val="0"/>
              </a:spcAft>
              <a:buNone/>
            </a:pPr>
            <a:r>
              <a:t/>
            </a:r>
            <a:endParaRPr/>
          </a:p>
        </p:txBody>
      </p:sp>
      <p:sp>
        <p:nvSpPr>
          <p:cNvPr id="235" name="Shape 2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a:t>Motivation</a:t>
            </a:r>
            <a:r>
              <a:rPr b="1" i="1" lang="en"/>
              <a:t> :</a:t>
            </a:r>
            <a:r>
              <a:rPr lang="en"/>
              <a:t> how does the network create this template?</a:t>
            </a:r>
            <a:endParaRPr/>
          </a:p>
          <a:p>
            <a:pPr indent="0" lvl="0" marL="0">
              <a:spcBef>
                <a:spcPts val="1600"/>
              </a:spcBef>
              <a:spcAft>
                <a:spcPts val="1600"/>
              </a:spcAft>
              <a:buNone/>
            </a:pPr>
            <a:r>
              <a:rPr b="1" i="1" lang="en"/>
              <a:t>Description:</a:t>
            </a:r>
            <a:r>
              <a:rPr lang="en"/>
              <a:t> </a:t>
            </a:r>
            <a:r>
              <a:rPr lang="en" sz="1200">
                <a:solidFill>
                  <a:srgbClr val="000000"/>
                </a:solidFill>
              </a:rPr>
              <a:t> </a:t>
            </a:r>
            <a:r>
              <a:rPr lang="en"/>
              <a:t>Experiment is fairly simple, it tries to show what is the network learning on each iteration by </a:t>
            </a:r>
            <a:r>
              <a:rPr lang="en"/>
              <a:t>visualizing</a:t>
            </a:r>
            <a:r>
              <a:rPr lang="en"/>
              <a:t> the </a:t>
            </a:r>
            <a:r>
              <a:rPr lang="en"/>
              <a:t>gradient vector</a:t>
            </a:r>
            <a:r>
              <a:rPr lang="en"/>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Visualization of the gradient vector over single inputs</a:t>
            </a:r>
            <a:endParaRPr/>
          </a:p>
        </p:txBody>
      </p:sp>
      <p:pic>
        <p:nvPicPr>
          <p:cNvPr id="241" name="Shape 241"/>
          <p:cNvPicPr preferRelativeResize="0"/>
          <p:nvPr/>
        </p:nvPicPr>
        <p:blipFill>
          <a:blip r:embed="rId3">
            <a:alphaModFix/>
          </a:blip>
          <a:stretch>
            <a:fillRect/>
          </a:stretch>
        </p:blipFill>
        <p:spPr>
          <a:xfrm>
            <a:off x="1600200" y="1098300"/>
            <a:ext cx="5943600" cy="1133475"/>
          </a:xfrm>
          <a:prstGeom prst="rect">
            <a:avLst/>
          </a:prstGeom>
          <a:noFill/>
          <a:ln>
            <a:noFill/>
          </a:ln>
        </p:spPr>
      </p:pic>
      <p:pic>
        <p:nvPicPr>
          <p:cNvPr id="242" name="Shape 242"/>
          <p:cNvPicPr preferRelativeResize="0"/>
          <p:nvPr/>
        </p:nvPicPr>
        <p:blipFill>
          <a:blip r:embed="rId4">
            <a:alphaModFix/>
          </a:blip>
          <a:stretch>
            <a:fillRect/>
          </a:stretch>
        </p:blipFill>
        <p:spPr>
          <a:xfrm>
            <a:off x="1600200" y="2183025"/>
            <a:ext cx="5943600" cy="1133475"/>
          </a:xfrm>
          <a:prstGeom prst="rect">
            <a:avLst/>
          </a:prstGeom>
          <a:noFill/>
          <a:ln>
            <a:noFill/>
          </a:ln>
        </p:spPr>
      </p:pic>
      <p:pic>
        <p:nvPicPr>
          <p:cNvPr id="243" name="Shape 243"/>
          <p:cNvPicPr preferRelativeResize="0"/>
          <p:nvPr/>
        </p:nvPicPr>
        <p:blipFill>
          <a:blip r:embed="rId5">
            <a:alphaModFix/>
          </a:blip>
          <a:stretch>
            <a:fillRect/>
          </a:stretch>
        </p:blipFill>
        <p:spPr>
          <a:xfrm>
            <a:off x="1600200" y="3260575"/>
            <a:ext cx="5943600" cy="1133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Visualization of the gradient vector over single inputs</a:t>
            </a:r>
            <a:endParaRPr/>
          </a:p>
        </p:txBody>
      </p:sp>
      <p:pic>
        <p:nvPicPr>
          <p:cNvPr id="249" name="Shape 249"/>
          <p:cNvPicPr preferRelativeResize="0"/>
          <p:nvPr/>
        </p:nvPicPr>
        <p:blipFill>
          <a:blip r:embed="rId3">
            <a:alphaModFix/>
          </a:blip>
          <a:stretch>
            <a:fillRect/>
          </a:stretch>
        </p:blipFill>
        <p:spPr>
          <a:xfrm>
            <a:off x="1600200" y="1127025"/>
            <a:ext cx="5943600" cy="1133475"/>
          </a:xfrm>
          <a:prstGeom prst="rect">
            <a:avLst/>
          </a:prstGeom>
          <a:noFill/>
          <a:ln>
            <a:noFill/>
          </a:ln>
        </p:spPr>
      </p:pic>
      <p:pic>
        <p:nvPicPr>
          <p:cNvPr id="250" name="Shape 250"/>
          <p:cNvPicPr preferRelativeResize="0"/>
          <p:nvPr/>
        </p:nvPicPr>
        <p:blipFill>
          <a:blip r:embed="rId4">
            <a:alphaModFix/>
          </a:blip>
          <a:stretch>
            <a:fillRect/>
          </a:stretch>
        </p:blipFill>
        <p:spPr>
          <a:xfrm>
            <a:off x="1600200" y="2260500"/>
            <a:ext cx="5943600" cy="1133475"/>
          </a:xfrm>
          <a:prstGeom prst="rect">
            <a:avLst/>
          </a:prstGeom>
          <a:noFill/>
          <a:ln>
            <a:noFill/>
          </a:ln>
        </p:spPr>
      </p:pic>
      <p:pic>
        <p:nvPicPr>
          <p:cNvPr id="251" name="Shape 251"/>
          <p:cNvPicPr preferRelativeResize="0"/>
          <p:nvPr/>
        </p:nvPicPr>
        <p:blipFill>
          <a:blip r:embed="rId5">
            <a:alphaModFix/>
          </a:blip>
          <a:stretch>
            <a:fillRect/>
          </a:stretch>
        </p:blipFill>
        <p:spPr>
          <a:xfrm>
            <a:off x="1600200" y="3393975"/>
            <a:ext cx="5943600" cy="1133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sz="1800"/>
              <a:t>Explanation</a:t>
            </a:r>
            <a:endParaRPr b="1" i="1" sz="1800"/>
          </a:p>
        </p:txBody>
      </p:sp>
      <p:sp>
        <p:nvSpPr>
          <p:cNvPr id="257" name="Shape 2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These visualizations are not tampletes anymore, these are concrete images form the data set, and as we can see, the gradient replicates the image perfectly. </a:t>
            </a:r>
            <a:endParaRPr>
              <a:solidFill>
                <a:schemeClr val="dk1"/>
              </a:solidFill>
            </a:endParaRPr>
          </a:p>
          <a:p>
            <a:pPr indent="0" lvl="0" marL="0" rtl="0">
              <a:spcBef>
                <a:spcPts val="0"/>
              </a:spcBef>
              <a:spcAft>
                <a:spcPts val="0"/>
              </a:spcAft>
              <a:buNone/>
            </a:pPr>
            <a:r>
              <a:rPr lang="en">
                <a:solidFill>
                  <a:schemeClr val="dk1"/>
                </a:solidFill>
              </a:rPr>
              <a:t>This means on every iteration the network changes its weights a little bit to match the input it was given. This </a:t>
            </a:r>
            <a:r>
              <a:rPr lang="en">
                <a:solidFill>
                  <a:schemeClr val="dk1"/>
                </a:solidFill>
              </a:rPr>
              <a:t>explains</a:t>
            </a:r>
            <a:r>
              <a:rPr lang="en">
                <a:solidFill>
                  <a:schemeClr val="dk1"/>
                </a:solidFill>
              </a:rPr>
              <a:t> the joint </a:t>
            </a:r>
            <a:r>
              <a:rPr lang="en">
                <a:solidFill>
                  <a:schemeClr val="dk1"/>
                </a:solidFill>
              </a:rPr>
              <a:t>template</a:t>
            </a:r>
            <a:r>
              <a:rPr lang="en">
                <a:solidFill>
                  <a:schemeClr val="dk1"/>
                </a:solidFill>
              </a:rPr>
              <a:t> </a:t>
            </a:r>
            <a:r>
              <a:rPr lang="en">
                <a:solidFill>
                  <a:schemeClr val="dk1"/>
                </a:solidFill>
              </a:rPr>
              <a:t>phenomenon</a:t>
            </a:r>
            <a:r>
              <a:rPr lang="en">
                <a:solidFill>
                  <a:schemeClr val="dk1"/>
                </a:solidFill>
              </a:rPr>
              <a:t>.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This provides the effect discussed in experiments 1 and 3, that network learns how to split class conditional activations. Also this explains how we get the templates in experiment 3</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Momentum</a:t>
            </a:r>
            <a:endParaRPr/>
          </a:p>
        </p:txBody>
      </p:sp>
      <p:sp>
        <p:nvSpPr>
          <p:cNvPr id="263" name="Shape 263"/>
          <p:cNvSpPr txBox="1"/>
          <p:nvPr>
            <p:ph idx="1" type="body"/>
          </p:nvPr>
        </p:nvSpPr>
        <p:spPr>
          <a:xfrm>
            <a:off x="225500" y="1152475"/>
            <a:ext cx="8520600" cy="407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Interesting to notice, that you can observe the effect of adding a momentum term. Then a single image persists for several iterations and slowly fades away.</a:t>
            </a:r>
            <a:endParaRPr>
              <a:solidFill>
                <a:srgbClr val="000000"/>
              </a:solidFill>
            </a:endParaRPr>
          </a:p>
          <a:p>
            <a:pPr indent="0" lvl="0" marL="0">
              <a:spcBef>
                <a:spcPts val="0"/>
              </a:spcBef>
              <a:spcAft>
                <a:spcPts val="1600"/>
              </a:spcAft>
              <a:buNone/>
            </a:pPr>
            <a:r>
              <a:t/>
            </a:r>
            <a:endParaRPr/>
          </a:p>
        </p:txBody>
      </p:sp>
      <p:pic>
        <p:nvPicPr>
          <p:cNvPr id="264" name="Shape 264"/>
          <p:cNvPicPr preferRelativeResize="0"/>
          <p:nvPr/>
        </p:nvPicPr>
        <p:blipFill>
          <a:blip r:embed="rId3">
            <a:alphaModFix/>
          </a:blip>
          <a:stretch>
            <a:fillRect/>
          </a:stretch>
        </p:blipFill>
        <p:spPr>
          <a:xfrm>
            <a:off x="2278275" y="1854950"/>
            <a:ext cx="4599875" cy="767075"/>
          </a:xfrm>
          <a:prstGeom prst="rect">
            <a:avLst/>
          </a:prstGeom>
          <a:noFill/>
          <a:ln>
            <a:noFill/>
          </a:ln>
        </p:spPr>
      </p:pic>
      <p:pic>
        <p:nvPicPr>
          <p:cNvPr id="265" name="Shape 265"/>
          <p:cNvPicPr preferRelativeResize="0"/>
          <p:nvPr/>
        </p:nvPicPr>
        <p:blipFill>
          <a:blip r:embed="rId4">
            <a:alphaModFix/>
          </a:blip>
          <a:stretch>
            <a:fillRect/>
          </a:stretch>
        </p:blipFill>
        <p:spPr>
          <a:xfrm>
            <a:off x="2253449" y="2571750"/>
            <a:ext cx="4637125" cy="884325"/>
          </a:xfrm>
          <a:prstGeom prst="rect">
            <a:avLst/>
          </a:prstGeom>
          <a:noFill/>
          <a:ln>
            <a:noFill/>
          </a:ln>
        </p:spPr>
      </p:pic>
      <p:pic>
        <p:nvPicPr>
          <p:cNvPr id="266" name="Shape 266"/>
          <p:cNvPicPr preferRelativeResize="0"/>
          <p:nvPr/>
        </p:nvPicPr>
        <p:blipFill>
          <a:blip r:embed="rId5">
            <a:alphaModFix/>
          </a:blip>
          <a:stretch>
            <a:fillRect/>
          </a:stretch>
        </p:blipFill>
        <p:spPr>
          <a:xfrm>
            <a:off x="2253450" y="3327400"/>
            <a:ext cx="4637125" cy="874850"/>
          </a:xfrm>
          <a:prstGeom prst="rect">
            <a:avLst/>
          </a:prstGeom>
          <a:noFill/>
          <a:ln>
            <a:noFill/>
          </a:ln>
        </p:spPr>
      </p:pic>
      <p:pic>
        <p:nvPicPr>
          <p:cNvPr id="267" name="Shape 267"/>
          <p:cNvPicPr preferRelativeResize="0"/>
          <p:nvPr/>
        </p:nvPicPr>
        <p:blipFill>
          <a:blip r:embed="rId6">
            <a:alphaModFix/>
          </a:blip>
          <a:stretch>
            <a:fillRect/>
          </a:stretch>
        </p:blipFill>
        <p:spPr>
          <a:xfrm>
            <a:off x="2241025" y="4051375"/>
            <a:ext cx="4649550" cy="810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about the intermediate hidden layers?</a:t>
            </a:r>
            <a:endParaRPr/>
          </a:p>
        </p:txBody>
      </p:sp>
      <p:sp>
        <p:nvSpPr>
          <p:cNvPr id="273" name="Shape 2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 arises, does this </a:t>
            </a:r>
            <a:r>
              <a:rPr lang="en"/>
              <a:t>phenomenon</a:t>
            </a:r>
            <a:r>
              <a:rPr lang="en"/>
              <a:t> </a:t>
            </a:r>
            <a:r>
              <a:rPr lang="en"/>
              <a:t>typical</a:t>
            </a:r>
            <a:r>
              <a:rPr lang="en"/>
              <a:t> only to the first layer or all the layers? </a:t>
            </a:r>
            <a:endParaRPr/>
          </a:p>
          <a:p>
            <a:pPr indent="0" lvl="0" marL="0">
              <a:spcBef>
                <a:spcPts val="1600"/>
              </a:spcBef>
              <a:spcAft>
                <a:spcPts val="0"/>
              </a:spcAft>
              <a:buNone/>
            </a:pPr>
            <a:r>
              <a:rPr lang="en"/>
              <a:t>Answer is, as far as neural network is concerned, it doesn’t </a:t>
            </a:r>
            <a:r>
              <a:rPr lang="en"/>
              <a:t>differentiate</a:t>
            </a:r>
            <a:r>
              <a:rPr lang="en"/>
              <a:t> between first and hidden layer, and for the network, the input values are like the activation value of its previous layer. </a:t>
            </a:r>
            <a:endParaRPr/>
          </a:p>
          <a:p>
            <a:pPr indent="0" lvl="0" marL="0">
              <a:spcBef>
                <a:spcPts val="1600"/>
              </a:spcBef>
              <a:spcAft>
                <a:spcPts val="1600"/>
              </a:spcAft>
              <a:buNone/>
            </a:pPr>
            <a:r>
              <a:rPr lang="en"/>
              <a:t>This is important because this highlights the importance of normalizing the inputs, so it falls roughly at the range of the activation values of the activation function of the network.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FF"/>
        </a:solidFill>
      </p:bgPr>
    </p:bg>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Gradient of the hidden layers</a:t>
            </a:r>
            <a:endParaRPr/>
          </a:p>
        </p:txBody>
      </p:sp>
      <p:pic>
        <p:nvPicPr>
          <p:cNvPr id="279" name="Shape 279"/>
          <p:cNvPicPr preferRelativeResize="0"/>
          <p:nvPr/>
        </p:nvPicPr>
        <p:blipFill>
          <a:blip r:embed="rId3">
            <a:alphaModFix/>
          </a:blip>
          <a:stretch>
            <a:fillRect/>
          </a:stretch>
        </p:blipFill>
        <p:spPr>
          <a:xfrm>
            <a:off x="1933800" y="1230400"/>
            <a:ext cx="5276401" cy="966500"/>
          </a:xfrm>
          <a:prstGeom prst="rect">
            <a:avLst/>
          </a:prstGeom>
          <a:noFill/>
          <a:ln>
            <a:noFill/>
          </a:ln>
        </p:spPr>
      </p:pic>
      <p:pic>
        <p:nvPicPr>
          <p:cNvPr id="280" name="Shape 280"/>
          <p:cNvPicPr preferRelativeResize="0"/>
          <p:nvPr/>
        </p:nvPicPr>
        <p:blipFill>
          <a:blip r:embed="rId4">
            <a:alphaModFix/>
          </a:blip>
          <a:stretch>
            <a:fillRect/>
          </a:stretch>
        </p:blipFill>
        <p:spPr>
          <a:xfrm>
            <a:off x="1933800" y="2147075"/>
            <a:ext cx="5276368" cy="1009075"/>
          </a:xfrm>
          <a:prstGeom prst="rect">
            <a:avLst/>
          </a:prstGeom>
          <a:noFill/>
          <a:ln>
            <a:noFill/>
          </a:ln>
        </p:spPr>
      </p:pic>
      <p:pic>
        <p:nvPicPr>
          <p:cNvPr id="281" name="Shape 281"/>
          <p:cNvPicPr preferRelativeResize="0"/>
          <p:nvPr/>
        </p:nvPicPr>
        <p:blipFill>
          <a:blip r:embed="rId5">
            <a:alphaModFix/>
          </a:blip>
          <a:stretch>
            <a:fillRect/>
          </a:stretch>
        </p:blipFill>
        <p:spPr>
          <a:xfrm>
            <a:off x="1933788" y="3099550"/>
            <a:ext cx="5276401" cy="1009081"/>
          </a:xfrm>
          <a:prstGeom prst="rect">
            <a:avLst/>
          </a:prstGeom>
          <a:noFill/>
          <a:ln>
            <a:noFill/>
          </a:ln>
        </p:spPr>
      </p:pic>
      <p:sp>
        <p:nvSpPr>
          <p:cNvPr id="282" name="Shape 282"/>
          <p:cNvSpPr txBox="1"/>
          <p:nvPr/>
        </p:nvSpPr>
        <p:spPr>
          <a:xfrm>
            <a:off x="900950" y="4256000"/>
            <a:ext cx="4074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1300">
                <a:solidFill>
                  <a:schemeClr val="dk1"/>
                </a:solidFill>
              </a:rPr>
              <a:t>First 5 are the gradients of 5 neurons, the last one is the activation vector. These 3 plots were constructed using for 3 different inputs.</a:t>
            </a:r>
            <a:endParaRPr i="1" sz="1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FF"/>
        </a:soli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have  a closer look</a:t>
            </a:r>
            <a:endParaRPr/>
          </a:p>
        </p:txBody>
      </p:sp>
      <p:pic>
        <p:nvPicPr>
          <p:cNvPr id="288" name="Shape 288"/>
          <p:cNvPicPr preferRelativeResize="0"/>
          <p:nvPr/>
        </p:nvPicPr>
        <p:blipFill>
          <a:blip r:embed="rId3">
            <a:alphaModFix/>
          </a:blip>
          <a:stretch>
            <a:fillRect/>
          </a:stretch>
        </p:blipFill>
        <p:spPr>
          <a:xfrm>
            <a:off x="152400" y="1170125"/>
            <a:ext cx="8477250" cy="279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311700" y="827000"/>
            <a:ext cx="8520600" cy="337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you can see, as with the example of the input images, the </a:t>
            </a:r>
            <a:r>
              <a:rPr lang="en"/>
              <a:t>gradient</a:t>
            </a:r>
            <a:r>
              <a:rPr lang="en"/>
              <a:t> repeats the pattern. This is as I said earlier, because as far as the network is </a:t>
            </a:r>
            <a:r>
              <a:rPr lang="en"/>
              <a:t>concerned</a:t>
            </a:r>
            <a:r>
              <a:rPr lang="en"/>
              <a:t>, our input is just like the activation values of its previous layer. So here the role of the input image plays the activation vector of the previous layer.</a:t>
            </a:r>
            <a:endParaRPr/>
          </a:p>
          <a:p>
            <a:pPr indent="0" lvl="0" marL="0">
              <a:spcBef>
                <a:spcPts val="1600"/>
              </a:spcBef>
              <a:spcAft>
                <a:spcPts val="1600"/>
              </a:spcAft>
              <a:buNone/>
            </a:pPr>
            <a:r>
              <a:rPr lang="en"/>
              <a:t>We can make an important generalization : </a:t>
            </a:r>
            <a:r>
              <a:rPr i="1" lang="en"/>
              <a:t>each layer of the neural network, including the </a:t>
            </a:r>
            <a:r>
              <a:rPr i="1" lang="en"/>
              <a:t>first</a:t>
            </a:r>
            <a:r>
              <a:rPr i="1" lang="en"/>
              <a:t> one, changes its weights in the direction of or in the </a:t>
            </a:r>
            <a:r>
              <a:rPr i="1" lang="en"/>
              <a:t>opposite</a:t>
            </a:r>
            <a:r>
              <a:rPr i="1" lang="en"/>
              <a:t> direction of its activation vector, depending on the class of the input but </a:t>
            </a:r>
            <a:r>
              <a:rPr i="1" lang="en"/>
              <a:t>consistent</a:t>
            </a:r>
            <a:r>
              <a:rPr i="1" lang="en"/>
              <a:t> for a fixed class.</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 sz="1800">
                <a:solidFill>
                  <a:schemeClr val="lt2"/>
                </a:solidFill>
              </a:rPr>
              <a:t>Thesis structure:</a:t>
            </a:r>
            <a:endParaRPr i="1" sz="1800">
              <a:solidFill>
                <a:schemeClr val="lt2"/>
              </a:solidFill>
            </a:endParaRPr>
          </a:p>
          <a:p>
            <a:pPr indent="0" lvl="0" marL="0">
              <a:spcBef>
                <a:spcPts val="1600"/>
              </a:spcBef>
              <a:spcAft>
                <a:spcPts val="0"/>
              </a:spcAft>
              <a:buNone/>
            </a:pPr>
            <a:r>
              <a:t/>
            </a:r>
            <a:endParaRPr i="1"/>
          </a:p>
        </p:txBody>
      </p:sp>
      <p:sp>
        <p:nvSpPr>
          <p:cNvPr id="73" name="Shape 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i="1" lang="en"/>
              <a:t>Four</a:t>
            </a:r>
            <a:r>
              <a:rPr i="1" lang="en"/>
              <a:t> experiments</a:t>
            </a:r>
            <a:endParaRPr i="1"/>
          </a:p>
          <a:p>
            <a:pPr indent="-342900" lvl="0" marL="457200" rtl="0">
              <a:spcBef>
                <a:spcPts val="0"/>
              </a:spcBef>
              <a:spcAft>
                <a:spcPts val="0"/>
              </a:spcAft>
              <a:buSzPts val="1800"/>
              <a:buChar char="●"/>
            </a:pPr>
            <a:r>
              <a:rPr i="1" lang="en"/>
              <a:t>Each experiment has three sections</a:t>
            </a:r>
            <a:endParaRPr i="1"/>
          </a:p>
          <a:p>
            <a:pPr indent="-317500" lvl="1" marL="914400" rtl="0">
              <a:spcBef>
                <a:spcPts val="0"/>
              </a:spcBef>
              <a:spcAft>
                <a:spcPts val="0"/>
              </a:spcAft>
              <a:buSzPts val="1400"/>
              <a:buChar char="○"/>
            </a:pPr>
            <a:r>
              <a:rPr i="1" lang="en"/>
              <a:t>What question the experiment tries to answer</a:t>
            </a:r>
            <a:endParaRPr i="1"/>
          </a:p>
          <a:p>
            <a:pPr indent="-317500" lvl="1" marL="914400" rtl="0">
              <a:spcBef>
                <a:spcPts val="0"/>
              </a:spcBef>
              <a:spcAft>
                <a:spcPts val="0"/>
              </a:spcAft>
              <a:buSzPts val="1400"/>
              <a:buChar char="○"/>
            </a:pPr>
            <a:r>
              <a:rPr i="1" lang="en"/>
              <a:t>The description of the experiment itself</a:t>
            </a:r>
            <a:endParaRPr i="1"/>
          </a:p>
          <a:p>
            <a:pPr indent="-317500" lvl="1" marL="914400" rtl="0">
              <a:spcBef>
                <a:spcPts val="0"/>
              </a:spcBef>
              <a:spcAft>
                <a:spcPts val="0"/>
              </a:spcAft>
              <a:buSzPts val="1400"/>
              <a:buChar char="○"/>
            </a:pPr>
            <a:r>
              <a:rPr i="1" lang="en"/>
              <a:t>Explanation of the results</a:t>
            </a:r>
            <a:endParaRPr i="1"/>
          </a:p>
          <a:p>
            <a:pPr indent="-342900" lvl="0" marL="457200" rtl="0">
              <a:spcBef>
                <a:spcPts val="0"/>
              </a:spcBef>
              <a:spcAft>
                <a:spcPts val="0"/>
              </a:spcAft>
              <a:buSzPts val="1800"/>
              <a:buChar char="●"/>
            </a:pPr>
            <a:r>
              <a:rPr i="1" lang="en"/>
              <a:t>Implications </a:t>
            </a:r>
            <a:endParaRPr i="1"/>
          </a:p>
          <a:p>
            <a:pPr indent="-342900" lvl="0" marL="457200" rtl="0">
              <a:spcBef>
                <a:spcPts val="0"/>
              </a:spcBef>
              <a:spcAft>
                <a:spcPts val="0"/>
              </a:spcAft>
              <a:buSzPts val="1800"/>
              <a:buChar char="●"/>
            </a:pPr>
            <a:r>
              <a:rPr i="1" lang="en"/>
              <a:t>Conclusions</a:t>
            </a:r>
            <a:endParaRPr i="1"/>
          </a:p>
          <a:p>
            <a:pPr indent="0" lvl="0" marL="0">
              <a:spcBef>
                <a:spcPts val="1600"/>
              </a:spcBef>
              <a:spcAft>
                <a:spcPts val="1600"/>
              </a:spcAft>
              <a:buNone/>
            </a:pPr>
            <a:r>
              <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Results: </a:t>
            </a:r>
            <a:endParaRPr b="1"/>
          </a:p>
        </p:txBody>
      </p:sp>
      <p:sp>
        <p:nvSpPr>
          <p:cNvPr id="299" name="Shape 2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t>
            </a:r>
            <a:r>
              <a:rPr lang="en"/>
              <a:t>his thesis showed that Feed Forward Neural Networks, unlike Convolutional Neural Networks, do NOT learn general features like edges and loops, but instead create joint templates of its inputs. Thesis also provided new </a:t>
            </a:r>
            <a:r>
              <a:rPr lang="en"/>
              <a:t>approaches</a:t>
            </a:r>
            <a:r>
              <a:rPr lang="en"/>
              <a:t> to visualizing understanding Neural Network, that could </a:t>
            </a:r>
            <a:r>
              <a:rPr lang="en"/>
              <a:t>potentially</a:t>
            </a:r>
            <a:r>
              <a:rPr lang="en"/>
              <a:t> lead to some interesting research. One </a:t>
            </a:r>
            <a:r>
              <a:rPr lang="en"/>
              <a:t>important</a:t>
            </a:r>
            <a:r>
              <a:rPr lang="en"/>
              <a:t> generalization was made : </a:t>
            </a:r>
            <a:r>
              <a:rPr lang="en"/>
              <a:t>each layer of the neural network, including the first one, changes its weights in the direction of or in the opposite direction of its activation vector, depending on the class of the input but consistent for a fixed class. This means that neurons on all layers do the same thing, and don’t specialise in any clever way.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 let’s get some background first</a:t>
            </a:r>
            <a:endParaRPr/>
          </a:p>
        </p:txBody>
      </p:sp>
      <p:sp>
        <p:nvSpPr>
          <p:cNvPr id="79" name="Shape 79"/>
          <p:cNvSpPr txBox="1"/>
          <p:nvPr>
            <p:ph idx="1" type="body"/>
          </p:nvPr>
        </p:nvSpPr>
        <p:spPr>
          <a:xfrm>
            <a:off x="311700" y="1152475"/>
            <a:ext cx="8520600" cy="3833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sz="1200"/>
          </a:p>
        </p:txBody>
      </p:sp>
      <p:pic>
        <p:nvPicPr>
          <p:cNvPr id="80" name="Shape 80"/>
          <p:cNvPicPr preferRelativeResize="0"/>
          <p:nvPr/>
        </p:nvPicPr>
        <p:blipFill>
          <a:blip r:embed="rId3">
            <a:alphaModFix/>
          </a:blip>
          <a:stretch>
            <a:fillRect/>
          </a:stretch>
        </p:blipFill>
        <p:spPr>
          <a:xfrm>
            <a:off x="2190750" y="1726000"/>
            <a:ext cx="4762500" cy="268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Feed Forward Neural Networks</a:t>
            </a:r>
            <a:endParaRPr/>
          </a:p>
        </p:txBody>
      </p:sp>
      <p:sp>
        <p:nvSpPr>
          <p:cNvPr id="86" name="Shape 86"/>
          <p:cNvSpPr txBox="1"/>
          <p:nvPr>
            <p:ph idx="1" type="body"/>
          </p:nvPr>
        </p:nvSpPr>
        <p:spPr>
          <a:xfrm>
            <a:off x="311700" y="1257150"/>
            <a:ext cx="8520600" cy="33117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a:t>Feed Forward Neural Networks consist of layerwise dot product of weights with the output of the last layer and a non linear activation (ReLU, tanh). </a:t>
            </a:r>
            <a:endParaRPr/>
          </a:p>
          <a:p>
            <a:pPr indent="-342900" lvl="0" marL="457200" rtl="0">
              <a:spcBef>
                <a:spcPts val="0"/>
              </a:spcBef>
              <a:spcAft>
                <a:spcPts val="0"/>
              </a:spcAft>
              <a:buSzPts val="1800"/>
              <a:buChar char="●"/>
            </a:pPr>
            <a:r>
              <a:rPr lang="en"/>
              <a:t>In case of the first layer, the weights are multiplied by the input itself. </a:t>
            </a:r>
            <a:endParaRPr/>
          </a:p>
          <a:p>
            <a:pPr indent="-342900" lvl="0" marL="457200" rtl="0">
              <a:spcBef>
                <a:spcPts val="0"/>
              </a:spcBef>
              <a:spcAft>
                <a:spcPts val="0"/>
              </a:spcAft>
              <a:buSzPts val="1800"/>
              <a:buChar char="●"/>
            </a:pPr>
            <a:r>
              <a:rPr lang="en"/>
              <a:t>Last layers output is the prediction which gets then corrected by the true output provided as a ground truth. </a:t>
            </a:r>
            <a:endParaRPr/>
          </a:p>
          <a:p>
            <a:pPr indent="-342900" lvl="0" marL="457200" rtl="0">
              <a:spcBef>
                <a:spcPts val="0"/>
              </a:spcBef>
              <a:spcAft>
                <a:spcPts val="0"/>
              </a:spcAft>
              <a:buSzPts val="1800"/>
              <a:buChar char="●"/>
            </a:pPr>
            <a:r>
              <a:rPr lang="en"/>
              <a:t>Then weights get tweaked to better match the input/output pattern</a:t>
            </a:r>
            <a:endParaRPr/>
          </a:p>
          <a:p>
            <a:pPr indent="-342900" lvl="0" marL="457200">
              <a:spcBef>
                <a:spcPts val="0"/>
              </a:spcBef>
              <a:spcAft>
                <a:spcPts val="0"/>
              </a:spcAft>
              <a:buSzPts val="1800"/>
              <a:buChar char="●"/>
            </a:pPr>
            <a:r>
              <a:rPr lang="en"/>
              <a:t>Step 4 is done by an algorithm called Backpropagation Algorithm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Backprop works</a:t>
            </a:r>
            <a:endParaRPr/>
          </a:p>
        </p:txBody>
      </p:sp>
      <p:pic>
        <p:nvPicPr>
          <p:cNvPr id="92" name="Shape 92"/>
          <p:cNvPicPr preferRelativeResize="0"/>
          <p:nvPr/>
        </p:nvPicPr>
        <p:blipFill>
          <a:blip r:embed="rId3">
            <a:alphaModFix/>
          </a:blip>
          <a:stretch>
            <a:fillRect/>
          </a:stretch>
        </p:blipFill>
        <p:spPr>
          <a:xfrm>
            <a:off x="1601950" y="1257100"/>
            <a:ext cx="5791325" cy="3355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Theory behind </a:t>
            </a:r>
            <a:r>
              <a:rPr lang="en"/>
              <a:t>Backpropagation</a:t>
            </a:r>
            <a:r>
              <a:rPr lang="en"/>
              <a:t> </a:t>
            </a:r>
            <a:r>
              <a:rPr lang="en"/>
              <a:t>algorithm</a:t>
            </a:r>
            <a:endParaRPr/>
          </a:p>
        </p:txBody>
      </p:sp>
      <p:sp>
        <p:nvSpPr>
          <p:cNvPr id="98" name="Shape 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After the input executes a forward pass, the difference between the prediction and the ground truth is calculated</a:t>
            </a:r>
            <a:endParaRPr/>
          </a:p>
          <a:p>
            <a:pPr indent="-342900" lvl="0" marL="457200" rtl="0">
              <a:spcBef>
                <a:spcPts val="0"/>
              </a:spcBef>
              <a:spcAft>
                <a:spcPts val="0"/>
              </a:spcAft>
              <a:buSzPts val="1800"/>
              <a:buChar char="●"/>
            </a:pPr>
            <a:r>
              <a:rPr lang="en"/>
              <a:t>It’s done by a loss function </a:t>
            </a:r>
            <a:r>
              <a:rPr lang="en"/>
              <a:t>which</a:t>
            </a:r>
            <a:r>
              <a:rPr lang="en"/>
              <a:t> </a:t>
            </a:r>
            <a:r>
              <a:rPr lang="en"/>
              <a:t>measures</a:t>
            </a:r>
            <a:r>
              <a:rPr lang="en"/>
              <a:t> the </a:t>
            </a:r>
            <a:r>
              <a:rPr lang="en"/>
              <a:t>discrepancy</a:t>
            </a:r>
            <a:r>
              <a:rPr lang="en"/>
              <a:t> between the prediction and the </a:t>
            </a:r>
            <a:r>
              <a:rPr lang="en"/>
              <a:t>ground</a:t>
            </a:r>
            <a:r>
              <a:rPr lang="en"/>
              <a:t> truth (usually MSE or </a:t>
            </a:r>
            <a:r>
              <a:rPr lang="en"/>
              <a:t>Cross Entropy Loss</a:t>
            </a:r>
            <a:r>
              <a:rPr lang="en"/>
              <a:t> </a:t>
            </a:r>
            <a:r>
              <a:rPr lang="en"/>
              <a:t>function</a:t>
            </a:r>
            <a:r>
              <a:rPr lang="en"/>
              <a:t>)</a:t>
            </a:r>
            <a:endParaRPr/>
          </a:p>
          <a:p>
            <a:pPr indent="-342900" lvl="0" marL="457200" rtl="0">
              <a:spcBef>
                <a:spcPts val="0"/>
              </a:spcBef>
              <a:spcAft>
                <a:spcPts val="0"/>
              </a:spcAft>
              <a:buSzPts val="1800"/>
              <a:buChar char="●"/>
            </a:pPr>
            <a:r>
              <a:rPr lang="en"/>
              <a:t>Then the partial derivative of weights with </a:t>
            </a:r>
            <a:r>
              <a:rPr lang="en"/>
              <a:t>respect to the loss function is calculated - the gradient of weights with respect to the loss function</a:t>
            </a:r>
            <a:endParaRPr/>
          </a:p>
          <a:p>
            <a:pPr indent="-342900" lvl="0" marL="457200" rtl="0">
              <a:spcBef>
                <a:spcPts val="0"/>
              </a:spcBef>
              <a:spcAft>
                <a:spcPts val="0"/>
              </a:spcAft>
              <a:buSzPts val="1800"/>
              <a:buChar char="●"/>
            </a:pPr>
            <a:r>
              <a:rPr lang="en"/>
              <a:t>Gradient is the direction of the steepest ascent, so -1*gradient is the direction of the fastest ascent of the loss function</a:t>
            </a:r>
            <a:endParaRPr/>
          </a:p>
          <a:p>
            <a:pPr indent="-342900" lvl="0" marL="457200">
              <a:spcBef>
                <a:spcPts val="0"/>
              </a:spcBef>
              <a:spcAft>
                <a:spcPts val="0"/>
              </a:spcAft>
              <a:buSzPts val="1800"/>
              <a:buChar char="●"/>
            </a:pPr>
            <a:r>
              <a:rPr lang="en"/>
              <a:t>Weights get changed in the direction of the steepest descent of the loss function (-1 * gradient)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Partial</a:t>
            </a:r>
            <a:r>
              <a:rPr lang="en"/>
              <a:t> derivatives are uninterpertible and unintuitive</a:t>
            </a:r>
            <a:endParaRPr/>
          </a:p>
        </p:txBody>
      </p:sp>
      <p:sp>
        <p:nvSpPr>
          <p:cNvPr id="104" name="Shape 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Everything works just fine (usually), but seems like magic, because i</a:t>
            </a:r>
            <a:r>
              <a:rPr lang="en"/>
              <a:t>t’</a:t>
            </a:r>
            <a:r>
              <a:rPr lang="en"/>
              <a:t>s hard to </a:t>
            </a:r>
            <a:r>
              <a:rPr lang="en"/>
              <a:t>understand</a:t>
            </a:r>
            <a:r>
              <a:rPr lang="en"/>
              <a:t>, at least on the level of intuition, what and how are these networks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